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5" r:id="rId24"/>
  </p:sldIdLst>
  <p:sldSz cx="12192000" cy="6858000"/>
  <p:notesSz cx="7772400" cy="100584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1:54:32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2300 24575,'2'0'0,"0"0"0,0-1 0,0 1 0,0-1 0,0 1 0,0-1 0,0 0 0,0 0 0,-1 0 0,1 0 0,0 0 0,-1 0 0,1 0 0,0 0 0,-1-1 0,0 1 0,1-1 0,-1 1 0,1-3 0,23-37 0,-12 17 0,5 1 0,0 1 0,1 1 0,37-31 0,-32 31 0,0-1 0,31-40 0,-33 35 0,48-45 0,2-1 0,-39 39 0,71-58 0,-29 29 0,-59 49 0,1 2 0,31-18 0,-30 20 0,0-2 0,29-23 0,-19 13-388,0 1 1,2 1-1,0 2 0,51-22 0,-35 17-162,47-31-1,-69 40 551,1 1 0,0 1 0,46-15 0,-42 16 0,0 0 0,39-23 0,-18 5 107,199-124 2174,-226 139-1935,32-13 1,10-6-388,-22 7 41,-10 8 0,39-30 0,-63 42 0,0 0 0,1 1 0,0 0 0,0 0 0,0 1 0,1 0 0,0 1 0,-1 1 0,1-1 0,12 0 0,-22 3 0,11-3 0,1-1 0,-1 0 0,0-1 0,0-1 0,-1 0 0,19-13 0,-16 10 0,1 1 0,0 0 0,18-6 0,108-27 0,-25 8 0,-60 13 0,39-10 0,9 2 0,53-10 0,-126 32 0,-1-1 0,0-2 0,-1-1 0,0-1 0,0-1 0,39-25 0,-25 14 0,75-27 0,-81 35 0,70-40 0,-88 47 0,125-45 0,40-4 0,-157 46 0,36-18 0,-24 10 0,-11 4 0,-20 11 0,-1 0 0,1 0 0,0 1 0,13-5 0,8 1 0,-1-2 0,1 0 0,48-26 0,-75 34 33,-1 1-83,0-1 0,0 1 0,-1 0 0,1 0 0,0-1 0,-1 1 0,1 0 0,0-1 0,-1 1 1,1-1-1,-1 1 0,1-1 0,0 1 0,-1-1 0,1 1 0,-1-1 0,0 0 0,1 1 0,-1-1 0,1 0 0,-1 1 0,0-1 1,0 0-1,1 1 0,-1-1 0,0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1:54:3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24575,'2'1'0,"1"-1"0,-1 1 0,1 0 0,-1 0 0,0 0 0,0 0 0,0 1 0,0-1 0,1 0 0,-2 1 0,1 0 0,0-1 0,2 4 0,9 6 0,14 5 0,39 18 0,-37-19 0,12 6 0,183 102 0,-187-99 0,73 32 0,-24-20 0,90 44 0,155 83 0,-230-111 0,-26-12 0,0 0 0,-41-21 0,1-2 0,0-1 0,45 14 0,-39-16 0,-1 1 0,-1 3 0,37 22 0,-22-12 0,0 3 0,-1 2 0,62 51 0,-101-72 0,2 1 0,-1-1 0,1 0 0,1-2 0,0 0 0,1 0 0,27 9 0,-11-6 0,0 0 0,-1 2 0,43 27 0,-14-8 0,-35-20 0,-5-2 0,0 0 0,48 15 0,-26-11 0,-33-11 0,1-1 0,1 0 0,22 5 0,2-5 0,0 3 0,61 18 0,-57-14 0,1-1 0,0-2 0,67 3 0,-48-9 0,-45-2 0,-1 0 0,1 1 0,0 0 0,0 2 0,-1 0 0,20 6 0,10 6 0,70 13 0,-101-24 0,0 0 0,-1 1 0,16 8 0,-17-7 0,0-1 0,0 0 0,0-1 0,20 4 0,-18-4 0,1 0 0,-1 0 0,28 13 0,-24-9 0,31 9 0,13 5 0,-43-15 0,32 9 0,123 29 0,-136-37 0,60 6 0,-1-2 0,-77-7 112,0 1 1,24 10-1,-22-7-963,30 7 0,-32-12-5975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1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130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31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32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8850428-65D3-403D-A9B9-15EF43152AE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Tom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13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37B5455-DA6C-4A75-9167-4726D3438E62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Robbe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22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363F883-19B3-48C9-8978-708D42EEA4AC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Robbe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23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46257B-F252-4A2C-A762-7E5D9B79B9C9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Robbe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24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368A76A-8C5E-43F7-8345-E74760CF787B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Robbe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25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9B9933E-DB80-4140-93C2-2894741BF54C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Robbe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26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D584192-2C09-48BD-9FD1-059EA8117610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Tom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27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761337-3045-449A-92A6-C450494349C4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Tom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28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958C9FE-EFE3-49C0-88D2-6A820BEEA629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Adam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29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6754446-F414-4F89-87A5-F91CB86BAC6B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18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Tom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14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858933-B561-4CF2-9EC2-F117E59FC68A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Adam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15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E101E3-52D6-4B94-841C-CC5867B5A9C3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Robbe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16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F754B7C-3AEA-40E9-A3CD-3DE442F4047B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Adam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17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A17507-9D47-4442-BAF8-7C254D8ADE3B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Adam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18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23013AA-333C-4BEE-B8B4-3F5CD88C8D49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Adam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9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1D22F15-A4DB-420B-B391-93405BF40F8B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Adam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20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FDCD35-F406-45BF-8B33-C8A0CF934011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Robbe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21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D853234-2B4A-4F3A-BDDC-EF385B89AE64}" type="slidenum">
              <a:rPr lang="cs-CZ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584A8B-74BA-4BB7-98D5-4DE5A780B36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CF3693-B92A-415E-99DD-18D00B6514B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0F1FFD-6F3D-4EC6-885D-CEB334ECA96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1B74E1-2ABC-4DC9-9E79-F48041E2201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357E4EA-F2ED-4ED9-A589-48021700CF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D13E12C-060D-4C6A-B59D-5F14FFCAC5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BA89F95-2DA9-493F-9003-61750A28DAA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D2F9C53-E72E-4206-BAD0-A5579F1BCA3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1A40E4B-E65E-4EC2-8C36-14220ACAB3C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26999AD-9FD8-472D-8DD8-31D5F9BFC96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1B935C-F4FA-4775-B7A7-FB59B2FC61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ADEE14B-A077-417B-853D-796E524FA09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1D8AD0D-3F96-49A5-80AE-45E10362C7D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A4FF589-7E20-4CC5-BE23-10046C06277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592303B-0E33-4089-A64D-CC448A65794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B79292C-F1DC-431A-B470-D42B3FE6E79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615AF2A-132C-4BD2-AA07-D2AEBE6F59E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0689FC1-8110-46F2-BD19-7600F5FAA67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D20E629-6846-4B99-8736-480F9E4BA40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2708347-264D-4776-B6F8-29453B4817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90225DB-84C0-42BA-B912-E0D65EED7D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8383995-6BBB-482C-A61A-0D513A9B47A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21D2795-5BAF-4635-9A0E-A2E2B556F8E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E1C347C-99D7-417B-8196-10EE5E27A29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5C7E625-F021-4782-9B91-537E8017AF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DFE9035-07B9-4607-9789-0C2441BB85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9884990-CC2D-4790-8BFE-64869931E38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00E547C-9D67-43DA-ADDF-A6478585D0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5AF6653-60BF-4328-8415-247F143C7A4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D97E1FC-AC75-4299-94D0-63E71C09D4F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5D9A47A-B942-49BA-A9CA-B5D20C698B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ED28E8A-96CF-4ECE-BEB9-C8100057697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0782ADA-077A-49AC-925E-48F3145B572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163CE4-3B28-4781-A8CC-6C30770AB9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E61C30-217C-4261-8599-730473ED30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F1D79B-3EE6-47B4-961E-1EF633B784D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 hidden="1"/>
          <p:cNvSpPr/>
          <p:nvPr/>
        </p:nvSpPr>
        <p:spPr>
          <a:xfrm>
            <a:off x="0" y="0"/>
            <a:ext cx="12191040" cy="2264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0" y="4206240"/>
            <a:ext cx="12191040" cy="265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cs-CZ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960120" y="6356520"/>
            <a:ext cx="55036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>
          <a:xfrm>
            <a:off x="10296000" y="6356520"/>
            <a:ext cx="9316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Franklin Gothic Medium"/>
                <a:ea typeface="DejaVu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4C577AA1-7584-4263-87F4-363E7861E78C}" type="slidenum">
              <a:rPr lang="en-US" sz="1200" b="0" strike="noStrike" spc="-1">
                <a:solidFill>
                  <a:srgbClr val="FFFFFF"/>
                </a:solidFill>
                <a:latin typeface="Franklin Gothic Medium"/>
                <a:ea typeface="DejaVu San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>
          <a:xfrm>
            <a:off x="6903720" y="6356520"/>
            <a:ext cx="323604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7"/>
          <p:cNvSpPr/>
          <p:nvPr/>
        </p:nvSpPr>
        <p:spPr>
          <a:xfrm>
            <a:off x="0" y="0"/>
            <a:ext cx="12191040" cy="2264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ftr" idx="4"/>
          </p:nvPr>
        </p:nvSpPr>
        <p:spPr>
          <a:xfrm>
            <a:off x="960120" y="6356520"/>
            <a:ext cx="55036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5"/>
          </p:nvPr>
        </p:nvSpPr>
        <p:spPr>
          <a:xfrm>
            <a:off x="10296000" y="6356520"/>
            <a:ext cx="9316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Franklin Gothic Medium"/>
                <a:ea typeface="DejaVu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6D217BB5-94B8-42F6-BB8A-CF65564F5DDF}" type="slidenum">
              <a:rPr lang="en-US" sz="1200" b="0" strike="noStrike" spc="-1">
                <a:solidFill>
                  <a:srgbClr val="000000"/>
                </a:solidFill>
                <a:latin typeface="Franklin Gothic Medium"/>
                <a:ea typeface="DejaVu San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6"/>
          </p:nvPr>
        </p:nvSpPr>
        <p:spPr>
          <a:xfrm>
            <a:off x="6903720" y="6356520"/>
            <a:ext cx="323604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"/>
          <p:cNvSpPr/>
          <p:nvPr/>
        </p:nvSpPr>
        <p:spPr>
          <a:xfrm>
            <a:off x="0" y="0"/>
            <a:ext cx="12191040" cy="2264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ftr" idx="7"/>
          </p:nvPr>
        </p:nvSpPr>
        <p:spPr>
          <a:xfrm>
            <a:off x="960120" y="6356520"/>
            <a:ext cx="55036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8"/>
          </p:nvPr>
        </p:nvSpPr>
        <p:spPr>
          <a:xfrm>
            <a:off x="10296000" y="6356520"/>
            <a:ext cx="93168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Franklin Gothic Medium"/>
                <a:ea typeface="DejaVu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92FC7AAC-77A5-4265-AB6A-4C405D44A4F4}" type="slidenum">
              <a:rPr lang="en-US" sz="1200" b="0" strike="noStrike" spc="-1">
                <a:solidFill>
                  <a:srgbClr val="000000"/>
                </a:solidFill>
                <a:latin typeface="Franklin Gothic Medium"/>
                <a:ea typeface="DejaVu San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9"/>
          </p:nvPr>
        </p:nvSpPr>
        <p:spPr>
          <a:xfrm>
            <a:off x="6903720" y="6356520"/>
            <a:ext cx="323604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customXml" Target="../ink/ink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23"/>
          <p:cNvSpPr/>
          <p:nvPr/>
        </p:nvSpPr>
        <p:spPr>
          <a:xfrm>
            <a:off x="-7560" y="0"/>
            <a:ext cx="1218780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34" name="Rectangle 25"/>
          <p:cNvSpPr/>
          <p:nvPr/>
        </p:nvSpPr>
        <p:spPr>
          <a:xfrm>
            <a:off x="4657320" y="0"/>
            <a:ext cx="7533720" cy="6856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315760" y="640080"/>
            <a:ext cx="5915160" cy="381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88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Simple</a:t>
            </a:r>
            <a:br>
              <a:rPr sz="8800"/>
            </a:br>
            <a:r>
              <a:rPr lang="cs-CZ" sz="88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stupid</a:t>
            </a:r>
            <a:br>
              <a:rPr sz="8800"/>
            </a:br>
            <a:r>
              <a:rPr lang="cs-CZ" sz="88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Rover</a:t>
            </a:r>
            <a:endParaRPr lang="cs-CZ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5315760" y="4646160"/>
            <a:ext cx="5915160" cy="134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cs-CZ" sz="3600" b="0" strike="noStrike" spc="43">
                <a:solidFill>
                  <a:srgbClr val="FFFFFF"/>
                </a:solidFill>
                <a:latin typeface="Franklin Gothic Medium"/>
                <a:ea typeface="DejaVu Sans"/>
              </a:rPr>
              <a:t>Thomas, Robbe, Adam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Obrázek 7" descr="Obsah obrázku obraz, hora, umění, venku&#10;&#10;Popis byl vytvořen automaticky"/>
          <p:cNvPicPr/>
          <p:nvPr/>
        </p:nvPicPr>
        <p:blipFill>
          <a:blip r:embed="rId2"/>
          <a:srcRect l="18402" r="13686"/>
          <a:stretch/>
        </p:blipFill>
        <p:spPr>
          <a:xfrm>
            <a:off x="0" y="0"/>
            <a:ext cx="4656240" cy="685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Energy profiling  </a:t>
            </a:r>
            <a:br>
              <a:rPr sz="6600"/>
            </a:b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STM32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Obrázek 168"/>
          <p:cNvPicPr/>
          <p:nvPr/>
        </p:nvPicPr>
        <p:blipFill>
          <a:blip r:embed="rId3"/>
          <a:stretch/>
        </p:blipFill>
        <p:spPr>
          <a:xfrm>
            <a:off x="914400" y="2238480"/>
            <a:ext cx="10515600" cy="461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Energy profiling</a:t>
            </a:r>
            <a:br>
              <a:rPr sz="6600"/>
            </a:b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BLE beacon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Obrázek 172"/>
          <p:cNvPicPr/>
          <p:nvPr/>
        </p:nvPicPr>
        <p:blipFill>
          <a:blip r:embed="rId3"/>
          <a:stretch/>
        </p:blipFill>
        <p:spPr>
          <a:xfrm>
            <a:off x="1378440" y="2208600"/>
            <a:ext cx="9436680" cy="464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Energy profiling</a:t>
            </a:r>
            <a:br>
              <a:rPr sz="6600"/>
            </a:b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BLE Scan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Obrázek 174"/>
          <p:cNvPicPr/>
          <p:nvPr/>
        </p:nvPicPr>
        <p:blipFill>
          <a:blip r:embed="rId3"/>
          <a:stretch/>
        </p:blipFill>
        <p:spPr>
          <a:xfrm>
            <a:off x="1600200" y="2239920"/>
            <a:ext cx="9372600" cy="4618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Energy profiling</a:t>
            </a:r>
            <a:br>
              <a:rPr sz="6600"/>
            </a:b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Environment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Obrázek 172"/>
          <p:cNvPicPr/>
          <p:nvPr/>
        </p:nvPicPr>
        <p:blipFill>
          <a:blip r:embed="rId3"/>
          <a:stretch/>
        </p:blipFill>
        <p:spPr>
          <a:xfrm>
            <a:off x="0" y="2286000"/>
            <a:ext cx="6157800" cy="3200040"/>
          </a:xfrm>
          <a:prstGeom prst="rect">
            <a:avLst/>
          </a:prstGeom>
          <a:ln w="0">
            <a:noFill/>
          </a:ln>
        </p:spPr>
      </p:pic>
      <p:pic>
        <p:nvPicPr>
          <p:cNvPr id="178" name="Obrázek 173"/>
          <p:cNvPicPr/>
          <p:nvPr/>
        </p:nvPicPr>
        <p:blipFill>
          <a:blip r:embed="rId4"/>
          <a:stretch/>
        </p:blipFill>
        <p:spPr>
          <a:xfrm>
            <a:off x="6025320" y="2286000"/>
            <a:ext cx="6157800" cy="3200040"/>
          </a:xfrm>
          <a:prstGeom prst="rect">
            <a:avLst/>
          </a:prstGeom>
          <a:ln w="0">
            <a:noFill/>
          </a:ln>
        </p:spPr>
      </p:pic>
      <p:sp>
        <p:nvSpPr>
          <p:cNvPr id="179" name="TextovéPole 178"/>
          <p:cNvSpPr txBox="1"/>
          <p:nvPr/>
        </p:nvSpPr>
        <p:spPr>
          <a:xfrm>
            <a:off x="2286000" y="5943600"/>
            <a:ext cx="891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SHT40</a:t>
            </a:r>
          </a:p>
        </p:txBody>
      </p:sp>
      <p:sp>
        <p:nvSpPr>
          <p:cNvPr id="180" name="TextovéPole 179"/>
          <p:cNvSpPr txBox="1"/>
          <p:nvPr/>
        </p:nvSpPr>
        <p:spPr>
          <a:xfrm>
            <a:off x="8229600" y="5892120"/>
            <a:ext cx="1371600" cy="85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LTR-329	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Energy profiling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ovéPole 175"/>
          <p:cNvSpPr/>
          <p:nvPr/>
        </p:nvSpPr>
        <p:spPr>
          <a:xfrm>
            <a:off x="4461480" y="2836440"/>
            <a:ext cx="3996720" cy="264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Module		Average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Stm32		2.7mA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BLE		3mA OR 10mA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SHT40		0.67mA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LTR-329		0.23mA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LoRa		…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Total		6.6mA OR 13.6mA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BLE comm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Zástupný obsah 4" descr="Obsah obrázku text, snímek obrazovky, multimédia, software&#10;&#10;Popis byl vytvořen automaticky"/>
          <p:cNvPicPr/>
          <p:nvPr/>
        </p:nvPicPr>
        <p:blipFill>
          <a:blip r:embed="rId3"/>
          <a:srcRect l="37483" t="1968" r="32329" b="27246"/>
          <a:stretch/>
        </p:blipFill>
        <p:spPr>
          <a:xfrm>
            <a:off x="9144000" y="3657600"/>
            <a:ext cx="975960" cy="1237680"/>
          </a:xfrm>
          <a:prstGeom prst="rect">
            <a:avLst/>
          </a:prstGeom>
          <a:ln w="0">
            <a:noFill/>
          </a:ln>
        </p:spPr>
      </p:pic>
      <p:pic>
        <p:nvPicPr>
          <p:cNvPr id="185" name="Zástupný obsah 1" descr="Obsah obrázku text, snímek obrazovky, multimédia, software&#10;&#10;Popis byl vytvořen automaticky"/>
          <p:cNvPicPr/>
          <p:nvPr/>
        </p:nvPicPr>
        <p:blipFill>
          <a:blip r:embed="rId3"/>
          <a:srcRect l="37483" t="1968" r="32329" b="27246"/>
          <a:stretch/>
        </p:blipFill>
        <p:spPr>
          <a:xfrm>
            <a:off x="1766880" y="3657600"/>
            <a:ext cx="975960" cy="1237680"/>
          </a:xfrm>
          <a:prstGeom prst="rect">
            <a:avLst/>
          </a:prstGeom>
          <a:ln w="0">
            <a:noFill/>
          </a:ln>
        </p:spPr>
      </p:pic>
      <p:pic>
        <p:nvPicPr>
          <p:cNvPr id="186" name="Obrázek 179"/>
          <p:cNvPicPr/>
          <p:nvPr/>
        </p:nvPicPr>
        <p:blipFill>
          <a:blip r:embed="rId4"/>
          <a:stretch/>
        </p:blipFill>
        <p:spPr>
          <a:xfrm rot="5400000">
            <a:off x="2640960" y="3612240"/>
            <a:ext cx="1657080" cy="1290240"/>
          </a:xfrm>
          <a:prstGeom prst="rect">
            <a:avLst/>
          </a:prstGeom>
          <a:ln w="0">
            <a:noFill/>
          </a:ln>
        </p:spPr>
      </p:pic>
      <p:sp>
        <p:nvSpPr>
          <p:cNvPr id="187" name="TextovéPole 180"/>
          <p:cNvSpPr/>
          <p:nvPr/>
        </p:nvSpPr>
        <p:spPr>
          <a:xfrm>
            <a:off x="1600200" y="5257800"/>
            <a:ext cx="13082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beacon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ovéPole 181"/>
          <p:cNvSpPr/>
          <p:nvPr/>
        </p:nvSpPr>
        <p:spPr>
          <a:xfrm>
            <a:off x="9144000" y="5257800"/>
            <a:ext cx="91476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scan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Obrázek 182"/>
          <p:cNvPicPr/>
          <p:nvPr/>
        </p:nvPicPr>
        <p:blipFill>
          <a:blip r:embed="rId5"/>
          <a:stretch/>
        </p:blipFill>
        <p:spPr>
          <a:xfrm>
            <a:off x="7086600" y="3238560"/>
            <a:ext cx="2018880" cy="2018880"/>
          </a:xfrm>
          <a:prstGeom prst="rect">
            <a:avLst/>
          </a:prstGeom>
          <a:ln w="0">
            <a:noFill/>
          </a:ln>
        </p:spPr>
      </p:pic>
      <p:sp>
        <p:nvSpPr>
          <p:cNvPr id="190" name="TextovéPole 183"/>
          <p:cNvSpPr/>
          <p:nvPr/>
        </p:nvSpPr>
        <p:spPr>
          <a:xfrm>
            <a:off x="1828800" y="2971800"/>
            <a:ext cx="8402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SSR 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ovéPole 184"/>
          <p:cNvSpPr/>
          <p:nvPr/>
        </p:nvSpPr>
        <p:spPr>
          <a:xfrm>
            <a:off x="9144000" y="2971800"/>
            <a:ext cx="8402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SSR 2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Lorawan ith moderated nodered server !!! 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Gyroscope IMU 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cs-CZ" sz="2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6" name="Rectangle 19"/>
          <p:cNvSpPr/>
          <p:nvPr/>
        </p:nvSpPr>
        <p:spPr>
          <a:xfrm>
            <a:off x="1440" y="0"/>
            <a:ext cx="1218780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60120" y="3157920"/>
            <a:ext cx="5127120" cy="2968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Enegry output managmenT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Obrázek 10" descr="Obsah obrázku obraz, hora, umění, venku&#10;&#10;Popis byl vytvořen automaticky"/>
          <p:cNvPicPr/>
          <p:nvPr/>
        </p:nvPicPr>
        <p:blipFill>
          <a:blip r:embed="rId3"/>
          <a:srcRect t="13174" r="-3" b="-3"/>
          <a:stretch/>
        </p:blipFill>
        <p:spPr>
          <a:xfrm flipH="1">
            <a:off x="1080" y="0"/>
            <a:ext cx="3053160" cy="2650680"/>
          </a:xfrm>
          <a:prstGeom prst="rect">
            <a:avLst/>
          </a:prstGeom>
          <a:ln w="0">
            <a:noFill/>
          </a:ln>
        </p:spPr>
      </p:pic>
      <p:pic>
        <p:nvPicPr>
          <p:cNvPr id="199" name="Obrázek 12" descr="Obsah obrázku text, diagram, snímek obrazovky, solární&#10;&#10;Popis byl vytvořen automaticky"/>
          <p:cNvPicPr/>
          <p:nvPr/>
        </p:nvPicPr>
        <p:blipFill>
          <a:blip r:embed="rId4"/>
          <a:srcRect r="-5" b="12909"/>
          <a:stretch/>
        </p:blipFill>
        <p:spPr>
          <a:xfrm>
            <a:off x="3054240" y="0"/>
            <a:ext cx="3043800" cy="2650680"/>
          </a:xfrm>
          <a:prstGeom prst="rect">
            <a:avLst/>
          </a:prstGeom>
          <a:ln w="0">
            <a:noFill/>
          </a:ln>
        </p:spPr>
      </p:pic>
      <p:pic>
        <p:nvPicPr>
          <p:cNvPr id="200" name="Zástupný obsah 4" descr="Obsah obrázku rukopis, text&#10;&#10;Popis byl vytvořen automaticky"/>
          <p:cNvPicPr/>
          <p:nvPr/>
        </p:nvPicPr>
        <p:blipFill>
          <a:blip r:embed="rId5"/>
          <a:srcRect l="8450" r="8016" b="7"/>
          <a:stretch/>
        </p:blipFill>
        <p:spPr>
          <a:xfrm>
            <a:off x="6095160" y="0"/>
            <a:ext cx="3043800" cy="2650680"/>
          </a:xfrm>
          <a:prstGeom prst="rect">
            <a:avLst/>
          </a:prstGeom>
          <a:ln w="0">
            <a:noFill/>
          </a:ln>
        </p:spPr>
      </p:pic>
      <p:pic>
        <p:nvPicPr>
          <p:cNvPr id="201" name="Obrázek 6" descr="Obsah obrázku baterie, text&#10;&#10;Popis byl vytvořen automaticky"/>
          <p:cNvPicPr/>
          <p:nvPr/>
        </p:nvPicPr>
        <p:blipFill>
          <a:blip r:embed="rId6"/>
          <a:srcRect t="9556" r="-3" b="-3"/>
          <a:stretch/>
        </p:blipFill>
        <p:spPr>
          <a:xfrm>
            <a:off x="9137880" y="0"/>
            <a:ext cx="3053160" cy="2650680"/>
          </a:xfrm>
          <a:prstGeom prst="rect">
            <a:avLst/>
          </a:prstGeom>
          <a:ln w="0">
            <a:noFill/>
          </a:ln>
        </p:spPr>
      </p:pic>
      <p:pic>
        <p:nvPicPr>
          <p:cNvPr id="3" name="Zástupný obsah 2">
            <a:extLst>
              <a:ext uri="{FF2B5EF4-FFF2-40B4-BE49-F238E27FC236}">
                <a16:creationId xmlns:a16="http://schemas.microsoft.com/office/drawing/2014/main" id="{CF10433C-223D-8CC3-7E52-423450BA6C6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7"/>
          <a:stretch>
            <a:fillRect/>
          </a:stretch>
        </p:blipFill>
        <p:spPr>
          <a:xfrm>
            <a:off x="5947090" y="3152520"/>
            <a:ext cx="5222630" cy="3325062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1CB7D3-04C6-BACF-A448-54E9B331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</a:rPr>
              <a:t>Energy</a:t>
            </a:r>
            <a:r>
              <a:rPr lang="cs-CZ" dirty="0">
                <a:solidFill>
                  <a:schemeClr val="bg1"/>
                </a:solidFill>
              </a:rPr>
              <a:t> </a:t>
            </a:r>
            <a:r>
              <a:rPr lang="cs-CZ" dirty="0" err="1">
                <a:solidFill>
                  <a:schemeClr val="bg1"/>
                </a:solidFill>
              </a:rPr>
              <a:t>harvesting</a:t>
            </a:r>
            <a:r>
              <a:rPr lang="cs-CZ" dirty="0">
                <a:solidFill>
                  <a:schemeClr val="bg1"/>
                </a:solidFill>
              </a:rPr>
              <a:t> so far and </a:t>
            </a:r>
            <a:r>
              <a:rPr lang="cs-CZ" dirty="0" err="1">
                <a:solidFill>
                  <a:schemeClr val="bg1"/>
                </a:solidFill>
              </a:rPr>
              <a:t>expectations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A95D885-4FBD-6B2D-A7BF-B93CF4C5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9978" y="2555224"/>
            <a:ext cx="4502156" cy="3980403"/>
          </a:xfrm>
          <a:prstGeom prst="rect">
            <a:avLst/>
          </a:prstGeom>
        </p:spPr>
      </p:pic>
      <p:grpSp>
        <p:nvGrpSpPr>
          <p:cNvPr id="8" name="Skupina 7">
            <a:extLst>
              <a:ext uri="{FF2B5EF4-FFF2-40B4-BE49-F238E27FC236}">
                <a16:creationId xmlns:a16="http://schemas.microsoft.com/office/drawing/2014/main" id="{1368ED7E-3456-FC70-8786-E68DFD322962}"/>
              </a:ext>
            </a:extLst>
          </p:cNvPr>
          <p:cNvGrpSpPr/>
          <p:nvPr/>
        </p:nvGrpSpPr>
        <p:grpSpPr>
          <a:xfrm>
            <a:off x="523671" y="2351998"/>
            <a:ext cx="1622880" cy="866160"/>
            <a:chOff x="523671" y="2351998"/>
            <a:chExt cx="1622880" cy="86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Rukopis 5">
                  <a:extLst>
                    <a:ext uri="{FF2B5EF4-FFF2-40B4-BE49-F238E27FC236}">
                      <a16:creationId xmlns:a16="http://schemas.microsoft.com/office/drawing/2014/main" id="{DF0F98F2-D0F4-C85C-6608-3778797CAF4C}"/>
                    </a:ext>
                  </a:extLst>
                </p14:cNvPr>
                <p14:cNvContentPartPr/>
                <p14:nvPr/>
              </p14:nvContentPartPr>
              <p14:xfrm>
                <a:off x="544191" y="2389798"/>
                <a:ext cx="1542240" cy="828360"/>
              </p14:xfrm>
            </p:contentPart>
          </mc:Choice>
          <mc:Fallback>
            <p:pic>
              <p:nvPicPr>
                <p:cNvPr id="6" name="Rukopis 5">
                  <a:extLst>
                    <a:ext uri="{FF2B5EF4-FFF2-40B4-BE49-F238E27FC236}">
                      <a16:creationId xmlns:a16="http://schemas.microsoft.com/office/drawing/2014/main" id="{DF0F98F2-D0F4-C85C-6608-3778797CAF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5191" y="2380798"/>
                  <a:ext cx="155988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Rukopis 6">
                  <a:extLst>
                    <a:ext uri="{FF2B5EF4-FFF2-40B4-BE49-F238E27FC236}">
                      <a16:creationId xmlns:a16="http://schemas.microsoft.com/office/drawing/2014/main" id="{DEF54D59-1658-3207-9243-BF5AE3FB43FF}"/>
                    </a:ext>
                  </a:extLst>
                </p14:cNvPr>
                <p14:cNvContentPartPr/>
                <p14:nvPr/>
              </p14:nvContentPartPr>
              <p14:xfrm>
                <a:off x="523671" y="2351998"/>
                <a:ext cx="1622880" cy="655560"/>
              </p14:xfrm>
            </p:contentPart>
          </mc:Choice>
          <mc:Fallback>
            <p:pic>
              <p:nvPicPr>
                <p:cNvPr id="7" name="Rukopis 6">
                  <a:extLst>
                    <a:ext uri="{FF2B5EF4-FFF2-40B4-BE49-F238E27FC236}">
                      <a16:creationId xmlns:a16="http://schemas.microsoft.com/office/drawing/2014/main" id="{DEF54D59-1658-3207-9243-BF5AE3FB43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4671" y="2343358"/>
                  <a:ext cx="1640520" cy="67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ovéPole 8">
            <a:extLst>
              <a:ext uri="{FF2B5EF4-FFF2-40B4-BE49-F238E27FC236}">
                <a16:creationId xmlns:a16="http://schemas.microsoft.com/office/drawing/2014/main" id="{0D808DB5-EB2C-B9EA-088D-E9F7D87CB931}"/>
              </a:ext>
            </a:extLst>
          </p:cNvPr>
          <p:cNvSpPr txBox="1"/>
          <p:nvPr/>
        </p:nvSpPr>
        <p:spPr>
          <a:xfrm>
            <a:off x="4062075" y="3092447"/>
            <a:ext cx="178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0000"/>
                </a:solidFill>
              </a:rPr>
              <a:t>1,8V vs 3.3V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93AEE8F-34E4-AC75-3526-512A2EC9B779}"/>
              </a:ext>
            </a:extLst>
          </p:cNvPr>
          <p:cNvSpPr txBox="1"/>
          <p:nvPr/>
        </p:nvSpPr>
        <p:spPr>
          <a:xfrm>
            <a:off x="5556202" y="2294347"/>
            <a:ext cx="635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HighVoltage</a:t>
            </a:r>
            <a:r>
              <a:rPr lang="cs-CZ" dirty="0"/>
              <a:t> output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would</a:t>
            </a:r>
            <a:r>
              <a:rPr lang="cs-CZ" dirty="0"/>
              <a:t> </a:t>
            </a:r>
            <a:r>
              <a:rPr lang="cs-CZ" dirty="0" err="1"/>
              <a:t>power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STM32 </a:t>
            </a:r>
            <a:r>
              <a:rPr lang="cs-CZ" dirty="0" err="1"/>
              <a:t>together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our</a:t>
            </a:r>
            <a:r>
              <a:rPr lang="cs-CZ" dirty="0"/>
              <a:t> </a:t>
            </a:r>
            <a:r>
              <a:rPr lang="cs-CZ" dirty="0" err="1"/>
              <a:t>enviromental</a:t>
            </a:r>
            <a:r>
              <a:rPr lang="cs-CZ" dirty="0"/>
              <a:t> </a:t>
            </a:r>
            <a:r>
              <a:rPr lang="cs-CZ" dirty="0" err="1"/>
              <a:t>measuring</a:t>
            </a:r>
            <a:r>
              <a:rPr lang="cs-CZ" dirty="0"/>
              <a:t> </a:t>
            </a:r>
            <a:r>
              <a:rPr lang="cs-CZ" dirty="0" err="1"/>
              <a:t>units</a:t>
            </a:r>
            <a:r>
              <a:rPr lang="cs-CZ" dirty="0"/>
              <a:t>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4749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S.S.R.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As humanities interest in Mars grows, an understanding of its weather is needed. One of the greatest challenges that the planet provides are the frequent dust storms.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This project will try to monitor the weather phenomenon (such as temperature, humidity, light, ...) to predict such storms.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cs-CZ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(so good! I think we can say that !!!) 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CA13E771-F174-4228-0D52-32C7382245B8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38DF4CE-D597-EC4A-5BEF-3A62F522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61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87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80BB72-BAA7-1551-51F7-74A9CAD7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67813F3-DAF4-E9A4-EE00-EF1DB68674E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4979880"/>
          </a:xfrm>
        </p:spPr>
        <p:txBody>
          <a:bodyPr/>
          <a:lstStyle/>
          <a:p>
            <a:r>
              <a:rPr lang="en-US" dirty="0"/>
              <a:t>We have:- Outside S.P.- Inside S.P.- 2x 2,7V1F </a:t>
            </a:r>
            <a:r>
              <a:rPr lang="en-US" dirty="0" err="1"/>
              <a:t>Supercap</a:t>
            </a:r>
            <a:r>
              <a:rPr lang="en-US" dirty="0"/>
              <a:t>- 2x AEM10941 Evaluation Kit Note to self: Make sure to have </a:t>
            </a:r>
            <a:r>
              <a:rPr lang="en-US" dirty="0" err="1"/>
              <a:t>SuperCap</a:t>
            </a:r>
            <a:r>
              <a:rPr lang="en-US" dirty="0"/>
              <a:t> connected before connecting power source (S.P.)Tested Single Cell Configuration: It seems to be ok on 2,7V </a:t>
            </a:r>
            <a:r>
              <a:rPr lang="en-US" dirty="0" err="1"/>
              <a:t>treshhold</a:t>
            </a:r>
            <a:r>
              <a:rPr lang="en-US" dirty="0"/>
              <a:t>, the module gets </a:t>
            </a:r>
            <a:r>
              <a:rPr lang="en-US" dirty="0" err="1"/>
              <a:t>slighty</a:t>
            </a:r>
            <a:r>
              <a:rPr lang="en-US" dirty="0"/>
              <a:t> over 2,7 Volts and than regulates it down so that the Capacitor is okay. </a:t>
            </a:r>
            <a:r>
              <a:rPr lang="en-US" dirty="0" err="1"/>
              <a:t>HighOUT</a:t>
            </a:r>
            <a:r>
              <a:rPr lang="en-US" dirty="0"/>
              <a:t>: 1,8VLowOUT? 1,2Vaccording to </a:t>
            </a:r>
            <a:r>
              <a:rPr lang="en-US" dirty="0" err="1"/>
              <a:t>datasheetIt</a:t>
            </a:r>
            <a:r>
              <a:rPr lang="en-US" dirty="0"/>
              <a:t> takes about 1h 35m to charge the Cap. to 2,3V WITH additional </a:t>
            </a:r>
            <a:r>
              <a:rPr lang="en-US" dirty="0" err="1"/>
              <a:t>artiffical</a:t>
            </a:r>
            <a:r>
              <a:rPr lang="en-US" dirty="0"/>
              <a:t> lights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8362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The vision of mars rover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power efficient to last long on</a:t>
            </a:r>
            <a:r>
              <a:rPr lang="cs-CZ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 h</a:t>
            </a: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arvested energy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low power communication including</a:t>
            </a:r>
            <a:r>
              <a:rPr lang="cs-CZ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 </a:t>
            </a: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BLE &amp; LoRa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Environment measurements (°C, RH, LUX)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Tilt</a:t>
            </a: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 detection (gyro)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energy awareness is an important key stone of our system as it relies on harvested energy.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MVP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560" cy="359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The MVP (Minimal Vital Product) contains the following items: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- LoRa module connection that transmits data.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- Dashboard to review received data.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- The ability to measure temperature and humidity.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- Only measure when there is enough energy available.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8"/>
          <p:cNvSpPr/>
          <p:nvPr/>
        </p:nvSpPr>
        <p:spPr>
          <a:xfrm>
            <a:off x="720" y="72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pic>
        <p:nvPicPr>
          <p:cNvPr id="145" name="Zástupný obsah 4" descr="Obsah obrázku snímek obrazovky, text, černá, černobílá&#10;&#10;Popis byl vytvořen automaticky"/>
          <p:cNvPicPr/>
          <p:nvPr/>
        </p:nvPicPr>
        <p:blipFill>
          <a:blip r:embed="rId3"/>
          <a:srcRect t="2597"/>
          <a:stretch/>
        </p:blipFill>
        <p:spPr>
          <a:xfrm>
            <a:off x="-576000" y="-923400"/>
            <a:ext cx="13834440" cy="7781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560" cy="169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Team Division</a:t>
            </a:r>
            <a:endParaRPr lang="cs-CZ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960120" y="2652480"/>
            <a:ext cx="3382920" cy="3527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cs-CZ" sz="2600" b="0" strike="noStrike" spc="43">
                <a:solidFill>
                  <a:srgbClr val="C00000"/>
                </a:solidFill>
                <a:latin typeface="Franklin Gothic Medium"/>
                <a:ea typeface="DejaVu Sans"/>
              </a:rPr>
              <a:t>Adam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cs-CZ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enviromental sensing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cs-CZ" sz="2600" b="0" strike="noStrike" spc="43">
                <a:solidFill>
                  <a:srgbClr val="000000"/>
                </a:solidFill>
                <a:latin typeface="Franklin Gothic Medium"/>
                <a:ea typeface="DejaVu Sans"/>
              </a:rPr>
              <a:t>Energy output managment</a:t>
            </a:r>
            <a:endParaRPr lang="cs-CZ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ovéPole 3"/>
          <p:cNvSpPr/>
          <p:nvPr/>
        </p:nvSpPr>
        <p:spPr>
          <a:xfrm>
            <a:off x="4840560" y="2652480"/>
            <a:ext cx="3617280" cy="167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cs-CZ" sz="2600" b="0" strike="noStrike" spc="-1">
                <a:solidFill>
                  <a:srgbClr val="00B050"/>
                </a:solidFill>
                <a:latin typeface="Franklin Gothic Medium"/>
                <a:ea typeface="DejaVu Sans"/>
              </a:rPr>
              <a:t>Robbe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>
                <a:solidFill>
                  <a:srgbClr val="000000"/>
                </a:solidFill>
                <a:latin typeface="Franklin Gothic Medium"/>
                <a:ea typeface="DejaVu Sans"/>
              </a:rPr>
              <a:t>BLE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>
                <a:solidFill>
                  <a:srgbClr val="000000"/>
                </a:solidFill>
                <a:latin typeface="Franklin Gothic Medium"/>
                <a:ea typeface="DejaVu Sans"/>
              </a:rPr>
              <a:t>Energy Profiling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ovéPole 4"/>
          <p:cNvSpPr/>
          <p:nvPr/>
        </p:nvSpPr>
        <p:spPr>
          <a:xfrm>
            <a:off x="8602560" y="2652480"/>
            <a:ext cx="2961720" cy="167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cs-CZ" sz="2600" b="0" strike="noStrike" spc="-1">
                <a:solidFill>
                  <a:srgbClr val="0070C0"/>
                </a:solidFill>
                <a:latin typeface="Franklin Gothic Medium"/>
                <a:ea typeface="DejaVu Sans"/>
              </a:rPr>
              <a:t>Thomas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>
                <a:solidFill>
                  <a:srgbClr val="000000"/>
                </a:solidFill>
                <a:latin typeface="Franklin Gothic Medium"/>
                <a:ea typeface="DejaVu Sans"/>
              </a:rPr>
              <a:t>Gyroscope 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>
                <a:solidFill>
                  <a:srgbClr val="000000"/>
                </a:solidFill>
                <a:latin typeface="Franklin Gothic Medium"/>
                <a:ea typeface="DejaVu Sans"/>
              </a:rPr>
              <a:t>LoRa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>
                <a:solidFill>
                  <a:srgbClr val="000000"/>
                </a:solidFill>
                <a:latin typeface="Franklin Gothic Medium"/>
                <a:ea typeface="DejaVu Sans"/>
              </a:rPr>
              <a:t>Dashboard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9"/>
          <p:cNvSpPr/>
          <p:nvPr/>
        </p:nvSpPr>
        <p:spPr>
          <a:xfrm>
            <a:off x="0" y="4206240"/>
            <a:ext cx="12191040" cy="265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51" name="Rectangle 1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pic>
        <p:nvPicPr>
          <p:cNvPr id="152" name="Zástupný obsah 4" descr="Obsah obrázku text, snímek obrazovky, Paralelní, číslo&#10;&#10;Popis byl vytvořen automaticky"/>
          <p:cNvPicPr/>
          <p:nvPr/>
        </p:nvPicPr>
        <p:blipFill>
          <a:blip r:embed="rId3"/>
          <a:srcRect t="6493" b="7603"/>
          <a:stretch/>
        </p:blipFill>
        <p:spPr>
          <a:xfrm>
            <a:off x="1440" y="0"/>
            <a:ext cx="12187800" cy="685692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13"/>
          <p:cNvSpPr/>
          <p:nvPr/>
        </p:nvSpPr>
        <p:spPr>
          <a:xfrm>
            <a:off x="0" y="0"/>
            <a:ext cx="7778160" cy="6856920"/>
          </a:xfrm>
          <a:prstGeom prst="rect">
            <a:avLst/>
          </a:prstGeom>
          <a:gradFill rotWithShape="0">
            <a:gsLst>
              <a:gs pos="42000">
                <a:srgbClr val="000000">
                  <a:alpha val="30196"/>
                </a:srgbClr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29"/>
          <p:cNvSpPr/>
          <p:nvPr/>
        </p:nvSpPr>
        <p:spPr>
          <a:xfrm>
            <a:off x="0" y="4206240"/>
            <a:ext cx="12191040" cy="265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55" name="Rectangle 3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56" name="Rectangle 33"/>
          <p:cNvSpPr/>
          <p:nvPr/>
        </p:nvSpPr>
        <p:spPr>
          <a:xfrm>
            <a:off x="0" y="4212720"/>
            <a:ext cx="12191040" cy="26442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61560" y="4572000"/>
            <a:ext cx="10267560" cy="1168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72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Sensing</a:t>
            </a:r>
            <a:endParaRPr lang="cs-CZ" sz="7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961560" y="5744880"/>
            <a:ext cx="10267560" cy="516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marL="228600" indent="0" algn="ct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400" b="0" strike="noStrike" spc="43">
                <a:solidFill>
                  <a:srgbClr val="FFFFFF"/>
                </a:solidFill>
                <a:latin typeface="Franklin Gothic Medium"/>
                <a:ea typeface="DejaVu Sans"/>
              </a:rPr>
              <a:t>asd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Obrázek 24" descr="Obsah obrázku Počítačová komponenta, elektronika, flash disk&#10;&#10;Popis byl vytvořen automaticky"/>
          <p:cNvPicPr/>
          <p:nvPr/>
        </p:nvPicPr>
        <p:blipFill>
          <a:blip r:embed="rId3"/>
          <a:stretch/>
        </p:blipFill>
        <p:spPr>
          <a:xfrm>
            <a:off x="938880" y="639720"/>
            <a:ext cx="3081600" cy="3081600"/>
          </a:xfrm>
          <a:prstGeom prst="rect">
            <a:avLst/>
          </a:prstGeom>
          <a:ln w="0">
            <a:noFill/>
          </a:ln>
        </p:spPr>
      </p:pic>
      <p:pic>
        <p:nvPicPr>
          <p:cNvPr id="160" name="Obrázek 6" descr="Obsah obrázku kruh, elektronika&#10;&#10;Popis byl vytvořen automaticky"/>
          <p:cNvPicPr/>
          <p:nvPr/>
        </p:nvPicPr>
        <p:blipFill>
          <a:blip r:embed="rId4"/>
          <a:stretch/>
        </p:blipFill>
        <p:spPr>
          <a:xfrm>
            <a:off x="4554720" y="639720"/>
            <a:ext cx="3081600" cy="3081600"/>
          </a:xfrm>
          <a:prstGeom prst="rect">
            <a:avLst/>
          </a:prstGeom>
          <a:ln w="0">
            <a:noFill/>
          </a:ln>
        </p:spPr>
      </p:pic>
      <p:pic>
        <p:nvPicPr>
          <p:cNvPr id="161" name="Obrázek 4" descr="Obsah obrázku Elektronické inženýrství, elektronika, Obvodoví součástka, Elektronická součástka&#10;&#10;Popis byl vytvořen automaticky"/>
          <p:cNvPicPr/>
          <p:nvPr/>
        </p:nvPicPr>
        <p:blipFill>
          <a:blip r:embed="rId5"/>
          <a:stretch/>
        </p:blipFill>
        <p:spPr>
          <a:xfrm>
            <a:off x="8146440" y="1006560"/>
            <a:ext cx="3130200" cy="234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9"/>
          <p:cNvSpPr/>
          <p:nvPr/>
        </p:nvSpPr>
        <p:spPr>
          <a:xfrm>
            <a:off x="0" y="4206240"/>
            <a:ext cx="12191040" cy="265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63" name="Rectangle 1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64" name="Rectangle 13"/>
          <p:cNvSpPr/>
          <p:nvPr/>
        </p:nvSpPr>
        <p:spPr>
          <a:xfrm>
            <a:off x="0" y="4212720"/>
            <a:ext cx="12191040" cy="26442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961560" y="4572000"/>
            <a:ext cx="10267560" cy="1168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7200" b="0" strike="noStrike" cap="all" spc="111">
                <a:solidFill>
                  <a:srgbClr val="FFFFFF"/>
                </a:solidFill>
                <a:latin typeface="Franklin Gothic Demi Cond"/>
                <a:ea typeface="DejaVu Sans"/>
              </a:rPr>
              <a:t>I2C</a:t>
            </a:r>
            <a:endParaRPr lang="cs-CZ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Zástupný obsah 3" descr="Obsah obrázku text, diagram, snímek obrazovky, Písmo&#10;&#10;Popis byl vytvořen automaticky"/>
          <p:cNvPicPr/>
          <p:nvPr/>
        </p:nvPicPr>
        <p:blipFill>
          <a:blip r:embed="rId3"/>
          <a:stretch/>
        </p:blipFill>
        <p:spPr>
          <a:xfrm>
            <a:off x="1702080" y="639720"/>
            <a:ext cx="3362760" cy="3081600"/>
          </a:xfrm>
          <a:prstGeom prst="rect">
            <a:avLst/>
          </a:prstGeom>
          <a:ln w="0">
            <a:noFill/>
          </a:ln>
        </p:spPr>
      </p:pic>
      <p:pic>
        <p:nvPicPr>
          <p:cNvPr id="167" name="Obrázek 4" descr="Obsah obrázku text, Písmo, řada/pruh, účtenka&#10;&#10;Popis byl vytvořen automaticky"/>
          <p:cNvPicPr/>
          <p:nvPr/>
        </p:nvPicPr>
        <p:blipFill>
          <a:blip r:embed="rId4"/>
          <a:stretch/>
        </p:blipFill>
        <p:spPr>
          <a:xfrm>
            <a:off x="6338160" y="1508040"/>
            <a:ext cx="4938120" cy="1344960"/>
          </a:xfrm>
          <a:prstGeom prst="rect">
            <a:avLst/>
          </a:prstGeom>
          <a:ln w="0">
            <a:noFill/>
          </a:ln>
        </p:spPr>
      </p:pic>
      <p:pic>
        <p:nvPicPr>
          <p:cNvPr id="168" name="Obrázek 6"/>
          <p:cNvPicPr/>
          <p:nvPr/>
        </p:nvPicPr>
        <p:blipFill>
          <a:blip r:embed="rId5"/>
          <a:srcRect l="1356" t="3139" r="658"/>
          <a:stretch/>
        </p:blipFill>
        <p:spPr>
          <a:xfrm>
            <a:off x="73080" y="4474080"/>
            <a:ext cx="5287680" cy="1743120"/>
          </a:xfrm>
          <a:prstGeom prst="rect">
            <a:avLst/>
          </a:prstGeom>
          <a:ln w="0">
            <a:noFill/>
          </a:ln>
        </p:spPr>
      </p:pic>
      <p:sp>
        <p:nvSpPr>
          <p:cNvPr id="169" name="TextovéPole 2"/>
          <p:cNvSpPr/>
          <p:nvPr/>
        </p:nvSpPr>
        <p:spPr>
          <a:xfrm>
            <a:off x="7133760" y="4278960"/>
            <a:ext cx="4249800" cy="255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cs-CZ" sz="1800" b="0" strike="noStrike" spc="-1">
                <a:solidFill>
                  <a:srgbClr val="F8F7F5"/>
                </a:solidFill>
                <a:latin typeface="Franklin Gothic Medium"/>
                <a:ea typeface="DejaVu Sans"/>
              </a:rPr>
              <a:t>Overall i would probably just talk about the ideal way of sensing and how it should be done,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s-CZ" sz="1800" b="0" strike="noStrike" spc="-1">
                <a:solidFill>
                  <a:srgbClr val="F8F7F5"/>
                </a:solidFill>
                <a:latin typeface="Franklin Gothic Medium"/>
                <a:ea typeface="DejaVu Sans"/>
              </a:rPr>
              <a:t>Then i would like mention that its my firs time  doind I2C communication and then i could show my code that will hopefully whork by then.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s-CZ" sz="1800" b="0" strike="noStrike" spc="-1">
                <a:solidFill>
                  <a:srgbClr val="F8F7F5"/>
                </a:solidFill>
                <a:latin typeface="Franklin Gothic Medium"/>
                <a:ea typeface="DejaVu Sans"/>
              </a:rPr>
              <a:t>I could also mention the photo resistor idea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rgbClr val="000000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uxtaposeVTI">
  <a:themeElements>
    <a:clrScheme name="Juxtapose">
      <a:dk1>
        <a:srgbClr val="000000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480</Words>
  <Application>Microsoft Office PowerPoint</Application>
  <PresentationFormat>Širokoúhlá obrazovka</PresentationFormat>
  <Paragraphs>98</Paragraphs>
  <Slides>21</Slides>
  <Notes>17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21</vt:i4>
      </vt:variant>
    </vt:vector>
  </HeadingPairs>
  <TitlesOfParts>
    <vt:vector size="31" baseType="lpstr">
      <vt:lpstr>Arial</vt:lpstr>
      <vt:lpstr>Franklin Gothic Demi Cond</vt:lpstr>
      <vt:lpstr>Franklin Gothic Medium</vt:lpstr>
      <vt:lpstr>StarSymbol</vt:lpstr>
      <vt:lpstr>Symbol</vt:lpstr>
      <vt:lpstr>Times New Roman</vt:lpstr>
      <vt:lpstr>Wingdings</vt:lpstr>
      <vt:lpstr>JuxtaposeVTI</vt:lpstr>
      <vt:lpstr>JuxtaposeVTI</vt:lpstr>
      <vt:lpstr>Office Theme</vt:lpstr>
      <vt:lpstr>Simple stupid Rover</vt:lpstr>
      <vt:lpstr>S.S.R.</vt:lpstr>
      <vt:lpstr>The vision of mars rover</vt:lpstr>
      <vt:lpstr>MVP</vt:lpstr>
      <vt:lpstr>Prezentace aplikace PowerPoint</vt:lpstr>
      <vt:lpstr>Team Division</vt:lpstr>
      <vt:lpstr>Prezentace aplikace PowerPoint</vt:lpstr>
      <vt:lpstr>Sensing</vt:lpstr>
      <vt:lpstr>I2C</vt:lpstr>
      <vt:lpstr>Energy profiling   STM32</vt:lpstr>
      <vt:lpstr>Energy profiling BLE beacon</vt:lpstr>
      <vt:lpstr>Energy profiling BLE Scan</vt:lpstr>
      <vt:lpstr>Energy profiling Environment</vt:lpstr>
      <vt:lpstr>Energy profiling</vt:lpstr>
      <vt:lpstr>BLE comm</vt:lpstr>
      <vt:lpstr>Lorawan ith moderated nodered server !!! </vt:lpstr>
      <vt:lpstr>Gyroscope IMU </vt:lpstr>
      <vt:lpstr>Enegry output managmenT</vt:lpstr>
      <vt:lpstr>Energy harvesting so far and expectations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Adam Hejduk</dc:creator>
  <dc:description/>
  <cp:lastModifiedBy>Adam Hejduk</cp:lastModifiedBy>
  <cp:revision>16</cp:revision>
  <dcterms:created xsi:type="dcterms:W3CDTF">2024-11-13T10:10:57Z</dcterms:created>
  <dcterms:modified xsi:type="dcterms:W3CDTF">2024-12-03T17:02:49Z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16</vt:i4>
  </property>
  <property fmtid="{D5CDD505-2E9C-101B-9397-08002B2CF9AE}" pid="3" name="PresentationFormat">
    <vt:lpwstr>Širokoúhlá obrazovka</vt:lpwstr>
  </property>
  <property fmtid="{D5CDD505-2E9C-101B-9397-08002B2CF9AE}" pid="4" name="Slides">
    <vt:i4>17</vt:i4>
  </property>
</Properties>
</file>